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98" r:id="rId8"/>
    <p:sldId id="258" r:id="rId9"/>
    <p:sldId id="260" r:id="rId10"/>
    <p:sldId id="261" r:id="rId11"/>
    <p:sldId id="264" r:id="rId12"/>
    <p:sldId id="265" r:id="rId13"/>
    <p:sldId id="266" r:id="rId14"/>
    <p:sldId id="275" r:id="rId15"/>
    <p:sldId id="276" r:id="rId16"/>
    <p:sldId id="277" r:id="rId17"/>
    <p:sldId id="272" r:id="rId18"/>
    <p:sldId id="273" r:id="rId19"/>
    <p:sldId id="299" r:id="rId20"/>
    <p:sldId id="274" r:id="rId21"/>
    <p:sldId id="300" r:id="rId22"/>
    <p:sldId id="294" r:id="rId23"/>
    <p:sldId id="296" r:id="rId24"/>
    <p:sldId id="295" r:id="rId25"/>
    <p:sldId id="278" r:id="rId26"/>
    <p:sldId id="279" r:id="rId27"/>
    <p:sldId id="283" r:id="rId28"/>
    <p:sldId id="284" r:id="rId29"/>
    <p:sldId id="285" r:id="rId30"/>
    <p:sldId id="286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6" r:id="rId45"/>
    <p:sldId id="314" r:id="rId46"/>
    <p:sldId id="315" r:id="rId47"/>
    <p:sldId id="29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11" autoAdjust="0"/>
    <p:restoredTop sz="94660"/>
  </p:normalViewPr>
  <p:slideViewPr>
    <p:cSldViewPr snapToGrid="0">
      <p:cViewPr varScale="1">
        <p:scale>
          <a:sx n="72" d="100"/>
          <a:sy n="72" d="100"/>
        </p:scale>
        <p:origin x="3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3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47220-E9CF-4D92-B794-9F90538171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Multi-user </a:t>
            </a:r>
            <a:r>
              <a:rPr lang="en-IN" dirty="0" err="1"/>
              <a:t>mimo-ofdm</a:t>
            </a:r>
            <a:r>
              <a:rPr lang="en-IN" dirty="0"/>
              <a:t> modem</a:t>
            </a:r>
          </a:p>
        </p:txBody>
      </p:sp>
    </p:spTree>
    <p:extLst>
      <p:ext uri="{BB962C8B-B14F-4D97-AF65-F5344CB8AC3E}">
        <p14:creationId xmlns:p14="http://schemas.microsoft.com/office/powerpoint/2010/main" val="1821396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1AD-3BB6-4668-9994-6FE74C4D0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Tanner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D7969-7584-457D-B792-7F3C0B1BE2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 the given H matrix: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r>
                  <a:rPr lang="en-IN" dirty="0"/>
                  <a:t>The Tanner graph is:</a:t>
                </a:r>
              </a:p>
              <a:p>
                <a:pPr algn="ctr"/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9D7969-7584-457D-B792-7F3C0B1BE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3" t="-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BA3BB43-3A3E-455F-9ADE-5A60E7638A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4692" y="4526197"/>
            <a:ext cx="8542616" cy="22257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690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FD1D-8E83-4BE2-9150-F6F41BF8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Generator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ADBEE-C5E0-45BF-B814-A6B5C4CDA4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1941443"/>
                <a:ext cx="9720073" cy="4565373"/>
              </a:xfrm>
            </p:spPr>
            <p:txBody>
              <a:bodyPr/>
              <a:lstStyle/>
              <a:p>
                <a:r>
                  <a:rPr lang="en-GB" dirty="0"/>
                  <a:t>The generator matrix can be obtained from the given parity check matrix.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𝑤h𝑖𝑐h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𝑖𝑚𝑝𝑙𝑖𝑒𝑠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=0.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𝐻𝐺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N" dirty="0"/>
              </a:p>
              <a:p>
                <a:r>
                  <a:rPr lang="en-GB" dirty="0"/>
                  <a:t>H can be written 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 and </a:t>
                </a:r>
                <a:r>
                  <a:rPr lang="en-GB" dirty="0"/>
                  <a:t>G can be written as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.</a:t>
                </a:r>
                <a:endParaRPr lang="en-IN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𝐻𝐺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𝑖𝑚𝑙𝑖𝑒𝑠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𝑘𝑒𝑒𝑝𝑖𝑛𝑔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IN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  <m: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</m:t>
                    </m:r>
                  </m:oMath>
                </a14:m>
                <a:r>
                  <a:rPr lang="en-IN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  <a:p>
                <a:r>
                  <a:rPr lang="en-GB" dirty="0"/>
                  <a:t>So that the G matrix is equal to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ADBEE-C5E0-45BF-B814-A6B5C4CDA4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1941443"/>
                <a:ext cx="9720073" cy="4565373"/>
              </a:xfrm>
              <a:blipFill>
                <a:blip r:embed="rId2"/>
                <a:stretch>
                  <a:fillRect l="-313" t="-14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564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8566-F42D-4B07-AABB-86EF24A3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0"/>
            <a:ext cx="9720072" cy="1499616"/>
          </a:xfrm>
        </p:spPr>
        <p:txBody>
          <a:bodyPr/>
          <a:lstStyle/>
          <a:p>
            <a:r>
              <a:rPr lang="en-IN" dirty="0"/>
              <a:t>SUM Product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D9A55-D279-436A-B2FA-4AF4E716EF0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94" b="1"/>
          <a:stretch/>
        </p:blipFill>
        <p:spPr>
          <a:xfrm>
            <a:off x="467137" y="1099931"/>
            <a:ext cx="11022497" cy="586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2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2E68EA-A545-4466-BD34-7ABE844F027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7" y="2084832"/>
            <a:ext cx="10143743" cy="4833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F52A59-0237-47FD-B05F-66764AA797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084832"/>
            <a:ext cx="10143744" cy="44848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EBF5D-C68E-4DFA-85A7-F93E4ACC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802.11n specified </a:t>
            </a:r>
            <a:r>
              <a:rPr lang="en-IN" dirty="0" err="1"/>
              <a:t>ldpc</a:t>
            </a:r>
            <a:r>
              <a:rPr lang="en-IN" dirty="0"/>
              <a:t>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8CB1A-BC50-433D-A95F-04E3A243A7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802.11n supports four rates of encoding –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type m:val="skw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type m:val="skw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skw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The values of ‘n’ or codeword length are – 648, 1296, and 1944.</a:t>
                </a:r>
              </a:p>
              <a:p>
                <a:r>
                  <a:rPr lang="en-GB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8CB1A-BC50-433D-A95F-04E3A243A7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313" t="-1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8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DC62-C3D3-4337-807E-3096C392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input multiple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23B7D-365A-4F24-B10D-94A161D1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MIMO link consists of two or more transmit and receive antenna.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B710A2-11E9-4D61-8CCA-BDFCB291DD64}"/>
                  </a:ext>
                </a:extLst>
              </p:cNvPr>
              <p:cNvSpPr/>
              <p:nvPr/>
            </p:nvSpPr>
            <p:spPr>
              <a:xfrm>
                <a:off x="2104426" y="2851142"/>
                <a:ext cx="57179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IN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4B710A2-11E9-4D61-8CCA-BDFCB291D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426" y="2851142"/>
                <a:ext cx="5717976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180DDF2-B064-4C0D-B5E6-69AEC66408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152" y="585216"/>
            <a:ext cx="3434517" cy="3151897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73599F-BE6A-4690-9D20-29D899BDC999}"/>
              </a:ext>
            </a:extLst>
          </p:cNvPr>
          <p:cNvSpPr/>
          <p:nvPr/>
        </p:nvSpPr>
        <p:spPr>
          <a:xfrm>
            <a:off x="9050408" y="3737113"/>
            <a:ext cx="28200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Fig:</a:t>
            </a:r>
            <a:r>
              <a:rPr lang="en-GB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Multiple Input Multiple</a:t>
            </a:r>
          </a:p>
          <a:p>
            <a:pPr algn="ctr"/>
            <a:r>
              <a:rPr lang="en-GB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Output Link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688512-32E7-4452-873D-7F24EC4ACF61}"/>
              </a:ext>
            </a:extLst>
          </p:cNvPr>
          <p:cNvSpPr/>
          <p:nvPr/>
        </p:nvSpPr>
        <p:spPr>
          <a:xfrm>
            <a:off x="1024128" y="3546718"/>
            <a:ext cx="7878572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GB" sz="2200" b="1" dirty="0">
                <a:ea typeface="Calibri" panose="020F0502020204030204" pitchFamily="34" charset="0"/>
                <a:cs typeface="Times New Roman" panose="02020603050405020304" pitchFamily="18" charset="0"/>
              </a:rPr>
              <a:t>Functions of MIMO:</a:t>
            </a:r>
          </a:p>
          <a:p>
            <a:pPr>
              <a:spcAft>
                <a:spcPts val="1200"/>
              </a:spcAft>
            </a:pPr>
            <a:r>
              <a:rPr lang="en-GB" sz="2200" u="sng" dirty="0"/>
              <a:t>Diversity Coding</a:t>
            </a:r>
            <a:r>
              <a:rPr lang="en-GB" sz="2200" dirty="0"/>
              <a:t>: In the diversity method a single stream of data is transmitted through multiple antenna.</a:t>
            </a:r>
          </a:p>
          <a:p>
            <a:pPr>
              <a:spcAft>
                <a:spcPts val="1200"/>
              </a:spcAft>
            </a:pPr>
            <a:r>
              <a:rPr lang="en-GB" sz="2200" u="sng" dirty="0"/>
              <a:t>Spatial Multiplexing</a:t>
            </a:r>
            <a:r>
              <a:rPr lang="en-GB" sz="2200" dirty="0"/>
              <a:t>: In spatial multiplexing, a high-rate signal is split into multiple lower-rate streams and each stream is transmitted from a different transmit antenna in the same frequency channel.</a:t>
            </a:r>
            <a:endParaRPr lang="en-IN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537C-F50C-4262-BCD8-CC3F81B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RAYLEIGH FADING CHANNEL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4C7D-892C-403C-93D9-B63C29A05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Rayleigh fading is a statistical model for the effect of a propagation environment on a radio signal as in wireless devices</a:t>
            </a:r>
          </a:p>
          <a:p>
            <a:r>
              <a:rPr lang="en-GB" dirty="0"/>
              <a:t>It is viewed as a reasonable model for the effect of heavily built-up urban environments on radio signals. </a:t>
            </a:r>
          </a:p>
          <a:p>
            <a:endParaRPr lang="en-IN" dirty="0"/>
          </a:p>
        </p:txBody>
      </p:sp>
      <p:pic>
        <p:nvPicPr>
          <p:cNvPr id="4" name="Picture 3" descr="A:\greek_2_5.jpg">
            <a:extLst>
              <a:ext uri="{FF2B5EF4-FFF2-40B4-BE49-F238E27FC236}">
                <a16:creationId xmlns:a16="http://schemas.microsoft.com/office/drawing/2014/main" id="{5CAC9420-0138-4BBF-8C05-30964491DA9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7"/>
          <a:stretch/>
        </p:blipFill>
        <p:spPr bwMode="auto">
          <a:xfrm>
            <a:off x="6758305" y="3537585"/>
            <a:ext cx="3985895" cy="27717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A546A-9D7B-459D-BF2C-B7AC619B700B}"/>
              </a:ext>
            </a:extLst>
          </p:cNvPr>
          <p:cNvSpPr/>
          <p:nvPr/>
        </p:nvSpPr>
        <p:spPr>
          <a:xfrm>
            <a:off x="7706735" y="6242354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Fig:</a:t>
            </a:r>
            <a:r>
              <a:rPr lang="en-GB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Multipath Link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818C1-D94E-48F7-B2CE-DF6C786D1E27}"/>
                  </a:ext>
                </a:extLst>
              </p:cNvPr>
              <p:cNvSpPr/>
              <p:nvPr/>
            </p:nvSpPr>
            <p:spPr>
              <a:xfrm>
                <a:off x="1024127" y="3815476"/>
                <a:ext cx="5734177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2200" dirty="0">
                    <a:ea typeface="Calibri" panose="020F0502020204030204" pitchFamily="34" charset="0"/>
                  </a:rPr>
                  <a:t>Using this model, the statistical properties of the channel co-efficient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GB" sz="2200" dirty="0">
                    <a:ea typeface="Times New Roman" panose="02020603050405020304" pitchFamily="18" charset="0"/>
                  </a:rPr>
                  <a:t> etc is determined</a:t>
                </a:r>
                <a:endParaRPr lang="en-IN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8818C1-D94E-48F7-B2CE-DF6C786D1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3815476"/>
                <a:ext cx="5734177" cy="1107996"/>
              </a:xfrm>
              <a:prstGeom prst="rect">
                <a:avLst/>
              </a:prstGeom>
              <a:blipFill>
                <a:blip r:embed="rId3"/>
                <a:stretch>
                  <a:fillRect l="-1382" t="-3846" b="-98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091514-7086-4B18-A4A0-A4F5D715FA70}"/>
                  </a:ext>
                </a:extLst>
              </p:cNvPr>
              <p:cNvSpPr/>
              <p:nvPr/>
            </p:nvSpPr>
            <p:spPr>
              <a:xfrm>
                <a:off x="2468612" y="4997044"/>
                <a:ext cx="2438936" cy="4086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091514-7086-4B18-A4A0-A4F5D715F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612" y="4997044"/>
                <a:ext cx="2438936" cy="408638"/>
              </a:xfrm>
              <a:prstGeom prst="rect">
                <a:avLst/>
              </a:prstGeom>
              <a:blipFill>
                <a:blip r:embed="rId4"/>
                <a:stretch>
                  <a:fillRect t="-153731" r="-25500" b="-2283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196AB6-67B7-45E5-821A-BACA6F322DDD}"/>
                  </a:ext>
                </a:extLst>
              </p:cNvPr>
              <p:cNvSpPr/>
              <p:nvPr/>
            </p:nvSpPr>
            <p:spPr>
              <a:xfrm>
                <a:off x="1024127" y="5474430"/>
                <a:ext cx="6096000" cy="113345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2200" dirty="0">
                    <a:ea typeface="Times New Roman" panose="02020603050405020304" pitchFamily="18" charset="0"/>
                  </a:rPr>
                  <a:t>In the above equation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en-IN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GB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GB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𝑎𝑛𝑑</m:t>
                    </m:r>
                    <m:r>
                      <a:rPr lang="en-GB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2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sub>
                    </m:sSub>
                    <m:r>
                      <a:rPr lang="en-GB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GB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GB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GB" sz="2200" dirty="0">
                    <a:ea typeface="Times New Roman" panose="02020603050405020304" pitchFamily="18" charset="0"/>
                  </a:rPr>
                  <a:t> are independent random gaussian variable with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𝑣𝑎𝑟𝑖𝑎𝑛𝑐𝑒</m:t>
                    </m:r>
                    <m:r>
                      <a:rPr lang="en-GB" sz="22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=0.5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196AB6-67B7-45E5-821A-BACA6F322D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27" y="5474430"/>
                <a:ext cx="6096000" cy="1133452"/>
              </a:xfrm>
              <a:prstGeom prst="rect">
                <a:avLst/>
              </a:prstGeom>
              <a:blipFill>
                <a:blip r:embed="rId5"/>
                <a:stretch>
                  <a:fillRect l="-1300" t="-32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31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537C-F50C-4262-BCD8-CC3F81BF5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CHANNEL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C9420-0138-4BBF-8C05-30964491DA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544202" y="2194821"/>
            <a:ext cx="5266798" cy="40779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A546A-9D7B-459D-BF2C-B7AC619B700B}"/>
              </a:ext>
            </a:extLst>
          </p:cNvPr>
          <p:cNvSpPr/>
          <p:nvPr/>
        </p:nvSpPr>
        <p:spPr>
          <a:xfrm>
            <a:off x="8036903" y="6238532"/>
            <a:ext cx="2281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GB" b="1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Fig:</a:t>
            </a:r>
            <a:r>
              <a:rPr lang="en-GB" i="1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Channel Model B</a:t>
            </a:r>
            <a:endParaRPr lang="en-IN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8F93631-61FF-4196-B098-F194BF16CD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2122" y="2036855"/>
                <a:ext cx="5658678" cy="4023360"/>
              </a:xfrm>
            </p:spPr>
            <p:txBody>
              <a:bodyPr/>
              <a:lstStyle/>
              <a:p>
                <a:pPr lvl="0"/>
                <a:r>
                  <a:rPr lang="en-GB" dirty="0"/>
                  <a:t>Choose a channel model and generate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baseline="-25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 baseline="-2500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i="1" baseline="-25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aseline="-25000" dirty="0"/>
                  <a:t> </a:t>
                </a:r>
                <a:r>
                  <a:rPr lang="en-GB" dirty="0"/>
                  <a:t>channel profiles.</a:t>
                </a:r>
                <a:endParaRPr lang="en-IN" dirty="0"/>
              </a:p>
              <a:p>
                <a:pPr lvl="0"/>
                <a:r>
                  <a:rPr lang="en-GB" dirty="0"/>
                  <a:t>Form a matrix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baseline="-25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i="1" baseline="-2500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IN" i="1" baseline="-25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baseline="-25000" dirty="0"/>
                  <a:t> </a:t>
                </a:r>
                <a:r>
                  <a:rPr lang="en-GB" dirty="0"/>
                  <a:t>using the channel profiles obtained in last step and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baseline="-25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 baseline="-25000">
                            <a:latin typeface="Cambria Math" panose="02040503050406030204" pitchFamily="18" charset="0"/>
                          </a:rPr>
                          <m:t>𝑖𝑖𝑑</m:t>
                        </m:r>
                      </m:sub>
                    </m:sSub>
                    <m:r>
                      <a:rPr lang="en-GB" i="1" baseline="-250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 lvl="0"/>
                <a:r>
                  <a:rPr lang="en-GB" dirty="0"/>
                  <a:t>Find the transmitter antenna and receiver antenna correlation matrices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IN" dirty="0"/>
              </a:p>
              <a:p>
                <a:pPr lvl="0"/>
                <a:r>
                  <a:rPr lang="en-GB" dirty="0"/>
                  <a:t>Using the formula given below find the channel profile for the MIMO channel.</a:t>
                </a:r>
                <a:endParaRPr lang="en-IN" dirty="0"/>
              </a:p>
              <a:p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bSup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𝑖𝑖𝑑</m:t>
                        </m:r>
                      </m:sub>
                    </m:sSub>
                    <m:sSubSup>
                      <m:sSub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1/2</m:t>
                        </m:r>
                      </m:sup>
                    </m:sSubSup>
                  </m:oMath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78F93631-61FF-4196-B098-F194BF16CD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2122" y="2036855"/>
                <a:ext cx="5658678" cy="4023360"/>
              </a:xfrm>
              <a:blipFill>
                <a:blip r:embed="rId3"/>
                <a:stretch>
                  <a:fillRect l="-647" t="-1818" r="-18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318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B587-A8A4-4AE5-A7A1-FCE106EDC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CHANNEL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3C8D0-943C-4BB5-96A9-34B1CA1E9A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7" y="1800175"/>
                <a:ext cx="9720073" cy="5057825"/>
              </a:xfrm>
            </p:spPr>
            <p:txBody>
              <a:bodyPr/>
              <a:lstStyle/>
              <a:p>
                <a:r>
                  <a:rPr lang="en-IN" dirty="0"/>
                  <a:t>HT-DLTF is used for MIMO channel estimation. N</a:t>
                </a:r>
                <a:r>
                  <a:rPr lang="en-IN" baseline="-25000" dirty="0"/>
                  <a:t>HT-DLTF</a:t>
                </a:r>
                <a:r>
                  <a:rPr lang="en-IN" dirty="0"/>
                  <a:t> = N</a:t>
                </a:r>
                <a:r>
                  <a:rPr lang="en-IN" baseline="-25000" dirty="0"/>
                  <a:t>STS</a:t>
                </a:r>
                <a:r>
                  <a:rPr lang="en-IN" dirty="0"/>
                  <a:t> for 1, 2, and 4. For 3 N</a:t>
                </a:r>
                <a:r>
                  <a:rPr lang="en-IN" baseline="-25000" dirty="0"/>
                  <a:t>STS</a:t>
                </a:r>
                <a:r>
                  <a:rPr lang="en-IN" dirty="0"/>
                  <a:t>, the number of N</a:t>
                </a:r>
                <a:r>
                  <a:rPr lang="en-IN" baseline="-25000" dirty="0"/>
                  <a:t>HT-DLTF</a:t>
                </a:r>
                <a:r>
                  <a:rPr lang="en-IN" dirty="0"/>
                  <a:t>=4.</a:t>
                </a:r>
              </a:p>
              <a:p>
                <a:r>
                  <a:rPr lang="en-GB" dirty="0"/>
                  <a:t>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GB" dirty="0"/>
                  <a:t> matrix is generated using the P matrix given in standards.</a:t>
                </a:r>
              </a:p>
              <a:p>
                <a:r>
                  <a:rPr lang="en-GB" dirty="0"/>
                  <a:t>To generate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</m:oMath>
                </a14:m>
                <a:r>
                  <a:rPr lang="en-GB" dirty="0"/>
                  <a:t> matrix, first N</a:t>
                </a:r>
                <a:r>
                  <a:rPr lang="en-GB" baseline="-25000" dirty="0"/>
                  <a:t>STS</a:t>
                </a:r>
                <a:r>
                  <a:rPr lang="en-GB" dirty="0"/>
                  <a:t> rows and first N</a:t>
                </a:r>
                <a:r>
                  <a:rPr lang="en-GB" baseline="-25000" dirty="0"/>
                  <a:t>LT-DLTF</a:t>
                </a:r>
                <a:r>
                  <a:rPr lang="en-GB" dirty="0"/>
                  <a:t> columns of P matrix are chosen and others are discarded.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   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   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   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−1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 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r>
                  <a:rPr lang="en-GB" dirty="0"/>
                  <a:t>Received signal in a MIMO link is</a:t>
                </a:r>
                <a:endParaRPr lang="en-GB" i="1" dirty="0"/>
              </a:p>
              <a:p>
                <a:pPr algn="ctr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𝐻𝑋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/>
              </a:p>
              <a:p>
                <a:r>
                  <a:rPr lang="en-GB" dirty="0"/>
                  <a:t>To estimate the channel, we need the signals from different time instances . We denote these time instances by t</a:t>
                </a:r>
                <a:r>
                  <a:rPr lang="en-GB" baseline="-25000" dirty="0"/>
                  <a:t>1</a:t>
                </a:r>
                <a:r>
                  <a:rPr lang="en-GB" dirty="0"/>
                  <a:t>, t</a:t>
                </a:r>
                <a:r>
                  <a:rPr lang="en-GB" baseline="-25000" dirty="0"/>
                  <a:t>2</a:t>
                </a:r>
                <a:r>
                  <a:rPr lang="en-GB" dirty="0"/>
                  <a:t>, t</a:t>
                </a:r>
                <a:r>
                  <a:rPr lang="en-GB" baseline="-25000" dirty="0"/>
                  <a:t>3</a:t>
                </a:r>
                <a:r>
                  <a:rPr lang="en-GB" dirty="0"/>
                  <a:t>, … </a:t>
                </a:r>
                <a:r>
                  <a:rPr lang="en-GB" dirty="0" err="1"/>
                  <a:t>t</a:t>
                </a:r>
                <a:r>
                  <a:rPr lang="en-GB" baseline="-25000" dirty="0" err="1"/>
                  <a:t>NDLFT</a:t>
                </a:r>
                <a:r>
                  <a:rPr lang="en-GB" dirty="0"/>
                  <a:t>.</a:t>
                </a: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3C8D0-943C-4BB5-96A9-34B1CA1E9A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7" y="1800175"/>
                <a:ext cx="9720073" cy="5057825"/>
              </a:xfrm>
              <a:blipFill>
                <a:blip r:embed="rId2"/>
                <a:stretch>
                  <a:fillRect l="-313" t="-1325" b="-14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06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929C-8FE0-40EA-9C49-4D013DC9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Channel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36E11-67B9-4F8E-A4EB-13876328A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…</m:t>
                    </m:r>
                    <m:d>
                      <m:dPr>
                        <m:begChr m:val="|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𝑁𝐷𝐿𝑇𝐹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𝑆𝑇𝑆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  <m:t>𝑆𝑇𝑆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. </m:t>
                    </m:r>
                    <m:acc>
                      <m:accPr>
                        <m:chr m:val="̂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r>
                      <a:rPr lang="en-IN" b="0" i="1" smtClean="0">
                        <a:latin typeface="Cambria Math" panose="02040503050406030204" pitchFamily="18" charset="0"/>
                      </a:rPr>
                      <m:t> . 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𝐻𝑇𝐿𝑇𝐹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+[</m:t>
                    </m:r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|…</m:t>
                    </m:r>
                    <m:d>
                      <m:dPr>
                        <m:begChr m:val="|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</a:rPr>
                                  <m:t>𝑁𝐷𝐿𝑇𝐹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IN" dirty="0"/>
              </a:p>
              <a:p>
                <a:endParaRPr lang="en-IN" dirty="0"/>
              </a:p>
              <a:p>
                <a:r>
                  <a:rPr lang="en-IN" dirty="0">
                    <a:sym typeface="Symbol" panose="05050102010706020507" pitchFamily="18" charset="2"/>
                  </a:rPr>
                  <a:t>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𝑆𝑇𝑆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IN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𝑅𝑋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  <m:t>𝑆𝑇𝑆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|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|"/>
                            <m:endChr m:val="|"/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IN" i="1">
                        <a:latin typeface="Cambria Math" panose="02040503050406030204" pitchFamily="18" charset="0"/>
                      </a:rPr>
                      <m:t>…</m:t>
                    </m:r>
                    <m:d>
                      <m:dPr>
                        <m:begChr m:val="|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𝑁𝐷𝐿𝑇𝐹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 . </m:t>
                    </m:r>
                    <m:sSup>
                      <m:sSup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IN" b="0" i="1" smtClean="0">
                        <a:latin typeface="Cambria Math" panose="02040503050406030204" pitchFamily="18" charset="0"/>
                      </a:rPr>
                      <m:t>. </m:t>
                    </m:r>
                    <m:f>
                      <m:f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𝐿𝑇𝐹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𝐻𝑇𝐿𝑇𝐹</m:t>
                        </m:r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36E11-67B9-4F8E-A4EB-13876328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0669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D36-FD0C-42EA-A708-761B3365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Channel ESTIMATION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F14334-F8C5-44AB-B3EF-E234D6F179C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" r="7755" b="4092"/>
          <a:stretch/>
        </p:blipFill>
        <p:spPr bwMode="auto">
          <a:xfrm>
            <a:off x="1789895" y="1796732"/>
            <a:ext cx="8188537" cy="44760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BA9FC-2091-48C8-B2CE-5DD2C744F10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r="7921" b="4241"/>
          <a:stretch/>
        </p:blipFill>
        <p:spPr bwMode="auto">
          <a:xfrm>
            <a:off x="1926172" y="1848485"/>
            <a:ext cx="8052260" cy="44242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20FE3D-0901-4402-BF75-1CB7B9B09B7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5" r="8075" b="2873"/>
          <a:stretch/>
        </p:blipFill>
        <p:spPr bwMode="auto">
          <a:xfrm>
            <a:off x="2040402" y="1985100"/>
            <a:ext cx="7823800" cy="4339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4BD063-7FF1-4375-8E77-29786D08E284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5" r="8265"/>
          <a:stretch/>
        </p:blipFill>
        <p:spPr bwMode="auto">
          <a:xfrm>
            <a:off x="1926172" y="1848485"/>
            <a:ext cx="8324814" cy="47189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0251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5859-8B82-4DE9-A415-6DCB7D5C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08892-0F2A-4CCD-A35C-A2676ED4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589513"/>
            <a:ext cx="9720073" cy="52611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Architecture of 802.11n PHY layer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Low Density Parity Check Codes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Sum Product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 err="1"/>
              <a:t>TGn</a:t>
            </a:r>
            <a:r>
              <a:rPr lang="en-IN" dirty="0"/>
              <a:t> MIMO Channel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Channel Estimation &amp; Equalisation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Packet Detection</a:t>
            </a:r>
            <a:endParaRPr lang="en-IN" sz="8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C42D5E-8196-48F9-9E6D-116D4B083F5F}"/>
              </a:ext>
            </a:extLst>
          </p:cNvPr>
          <p:cNvSpPr txBox="1">
            <a:spLocks/>
          </p:cNvSpPr>
          <p:nvPr/>
        </p:nvSpPr>
        <p:spPr>
          <a:xfrm>
            <a:off x="6307836" y="2589512"/>
            <a:ext cx="9720073" cy="526111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7"/>
            </a:pPr>
            <a:r>
              <a:rPr lang="en-IN" dirty="0"/>
              <a:t>Simulator and MIMO Modes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IN" dirty="0"/>
              <a:t>Architecture of 802.11ac PHY layer</a:t>
            </a:r>
          </a:p>
          <a:p>
            <a:pPr marL="457200" indent="-457200">
              <a:buFont typeface="+mj-lt"/>
              <a:buAutoNum type="arabicPeriod" startAt="7"/>
            </a:pPr>
            <a:r>
              <a:rPr lang="en-IN" dirty="0"/>
              <a:t>MU MIMO and massive MIMO</a:t>
            </a:r>
          </a:p>
          <a:p>
            <a:pPr marL="457200" indent="-457200">
              <a:buFont typeface="+mj-lt"/>
              <a:buAutoNum type="arabicPeriod" startAt="7"/>
            </a:pPr>
            <a:endParaRPr lang="en-IN" dirty="0"/>
          </a:p>
          <a:p>
            <a:pPr marL="457200" indent="-457200">
              <a:buFont typeface="+mj-lt"/>
              <a:buAutoNum type="arabicPeriod" startAt="7"/>
            </a:pPr>
            <a:r>
              <a:rPr lang="en-IN" dirty="0"/>
              <a:t>Conclusion</a:t>
            </a:r>
          </a:p>
          <a:p>
            <a:pPr marL="457200" indent="-457200">
              <a:buFont typeface="+mj-lt"/>
              <a:buAutoNum type="arabicPeriod" startAt="7"/>
            </a:pPr>
            <a:endParaRPr lang="en-IN" sz="800" dirty="0"/>
          </a:p>
          <a:p>
            <a:pPr marL="0" indent="0">
              <a:buFont typeface="Tw Cen MT" panose="020B0602020104020603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9521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D36-FD0C-42EA-A708-761B3365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Channel EQUALISATION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0F075F3-47C0-4309-BCF3-B970148FBD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9720071" cy="402336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received signal is given by</a:t>
                </a: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𝐻𝑋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GB" dirty="0"/>
                  <a:t>And let the estimated channel be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GB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GB" dirty="0"/>
                  <a:t>Then the estimation of transmitted symbol vector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 is given by</a:t>
                </a: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GB" dirty="0"/>
                  <a:t>Which implies</a:t>
                </a:r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0F075F3-47C0-4309-BCF3-B970148FBD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9720071" cy="4023360"/>
              </a:xfrm>
              <a:blipFill>
                <a:blip r:embed="rId2"/>
                <a:stretch>
                  <a:fillRect l="-1255" t="-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76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15D36-FD0C-42EA-A708-761B3365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Channel EQUALISATION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EF142-0FF4-409A-A121-245A2D3DA29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7072" y="2084832"/>
            <a:ext cx="8957855" cy="42687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7DA18E-C360-4658-82D1-72E3644B747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082" y="2051138"/>
            <a:ext cx="8848163" cy="42163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375C2-5AC5-4A99-AE9D-0E30FA5C450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799" y="1965056"/>
            <a:ext cx="8846525" cy="42163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8814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154E-C962-46DB-B1C3-6039BA82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CAPACITY ANALYSIS FOR CODEBOOK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00F98-5E49-4489-8681-70F13E4143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10067942" cy="4023360"/>
              </a:xfrm>
            </p:spPr>
            <p:txBody>
              <a:bodyPr/>
              <a:lstStyle/>
              <a:p>
                <a:r>
                  <a:rPr lang="en-GB" dirty="0"/>
                  <a:t>The channel matrix:</a:t>
                </a:r>
              </a:p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0.38 + 0.60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0.90 − 0.31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−0.06 + 0.27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−0.57 + 0.07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1.42 − 0.73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1.18 − 0.82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0.01 − 0.22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0.08 + 1.68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−0.53 − 0.81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−0.87 − 0.17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−0.49+ 0.02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   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0.15 − 0.13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    0.21 + 0.54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0.37+ 1.07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−0.66 + 1.23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IN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−0.67 + 0.11</m:t>
                                    </m:r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00F98-5E49-4489-8681-70F13E4143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10067942" cy="4023360"/>
              </a:xfrm>
              <a:blipFill>
                <a:blip r:embed="rId2"/>
                <a:stretch>
                  <a:fillRect l="-303" t="-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87F48-6F42-4665-AF30-E9BC1A1E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A78A517-0F6C-41B1-8150-D7F239C5C44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70779" y="4607692"/>
          <a:ext cx="8645854" cy="2000172"/>
        </p:xfrm>
        <a:graphic>
          <a:graphicData uri="http://schemas.openxmlformats.org/drawingml/2006/table">
            <a:tbl>
              <a:tblPr firstRow="1" firstCol="1" bandRow="1"/>
              <a:tblGrid>
                <a:gridCol w="1826931">
                  <a:extLst>
                    <a:ext uri="{9D8B030D-6E8A-4147-A177-3AD203B41FA5}">
                      <a16:colId xmlns:a16="http://schemas.microsoft.com/office/drawing/2014/main" val="1860320193"/>
                    </a:ext>
                  </a:extLst>
                </a:gridCol>
                <a:gridCol w="2256743">
                  <a:extLst>
                    <a:ext uri="{9D8B030D-6E8A-4147-A177-3AD203B41FA5}">
                      <a16:colId xmlns:a16="http://schemas.microsoft.com/office/drawing/2014/main" val="2606023015"/>
                    </a:ext>
                  </a:extLst>
                </a:gridCol>
                <a:gridCol w="2120964">
                  <a:extLst>
                    <a:ext uri="{9D8B030D-6E8A-4147-A177-3AD203B41FA5}">
                      <a16:colId xmlns:a16="http://schemas.microsoft.com/office/drawing/2014/main" val="1669459741"/>
                    </a:ext>
                  </a:extLst>
                </a:gridCol>
                <a:gridCol w="2441216">
                  <a:extLst>
                    <a:ext uri="{9D8B030D-6E8A-4147-A177-3AD203B41FA5}">
                      <a16:colId xmlns:a16="http://schemas.microsoft.com/office/drawing/2014/main" val="3203372152"/>
                    </a:ext>
                  </a:extLst>
                </a:gridCol>
              </a:tblGrid>
              <a:tr h="314634"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SNR (in dB)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Channel Capacity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Optimum Layer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200"/>
                        </a:spcAft>
                      </a:pPr>
                      <a:r>
                        <a:rPr lang="en-GB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ourier New" panose="02070309020205020404" pitchFamily="49" charset="0"/>
                        </a:rPr>
                        <a:t>Optimum Precoder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573799"/>
                  </a:ext>
                </a:extLst>
              </a:tr>
              <a:tr h="280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3.7282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747423"/>
                  </a:ext>
                </a:extLst>
              </a:tr>
              <a:tr h="280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5.3683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1159045"/>
                  </a:ext>
                </a:extLst>
              </a:tr>
              <a:tr h="280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7.5356</a:t>
                      </a:r>
                      <a:endParaRPr lang="en-IN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26669"/>
                  </a:ext>
                </a:extLst>
              </a:tr>
              <a:tr h="280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10.0193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8653411"/>
                  </a:ext>
                </a:extLst>
              </a:tr>
              <a:tr h="280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12.7427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297820"/>
                  </a:ext>
                </a:extLst>
              </a:tr>
              <a:tr h="2809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16.0796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1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IN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1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132" marR="10113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185844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AC43044-8EB0-411E-8589-DC9DCE64F231}"/>
              </a:ext>
            </a:extLst>
          </p:cNvPr>
          <p:cNvSpPr/>
          <p:nvPr/>
        </p:nvSpPr>
        <p:spPr>
          <a:xfrm>
            <a:off x="1039305" y="4076221"/>
            <a:ext cx="894150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/>
              <a:t>Optimum precoder matrix for various SNRs for the channel matrix: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29466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154E-C962-46DB-B1C3-6039BA82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CAPACITY ANALYSIS FOR CODEBOOK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87F48-6F42-4665-AF30-E9BC1A1E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29B39-0F37-409E-860D-7F6168679CD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5" r="7978"/>
          <a:stretch/>
        </p:blipFill>
        <p:spPr bwMode="auto">
          <a:xfrm>
            <a:off x="1588081" y="1575771"/>
            <a:ext cx="9249252" cy="52822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934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2CE6-8AEA-431B-B47C-C2A7C5FE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D2FA35-23DE-47BB-9198-2049F1EBBD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286000"/>
                <a:ext cx="10012172" cy="402336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A direct relation between SNR and best number of streams for Precoder was observed. At higher SNR, more spatial multiplexing results in best capacity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It was observed that the capacity remains constant for all precoder matrices of the Layer 4. This observation can be arrived at, theoretically too by taking into account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𝑃𝑃</m:t>
                        </m:r>
                      </m:sub>
                    </m:sSub>
                  </m:oMath>
                </a14:m>
                <a:r>
                  <a:rPr lang="en-GB" dirty="0"/>
                  <a:t> value remains constant and fixed at I for all the Precoder matrices of layer 4.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No direct relation between the channel matrix and the optimum precoder matrix could be established.</a:t>
                </a: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D2FA35-23DE-47BB-9198-2049F1EBB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286000"/>
                <a:ext cx="10012172" cy="4023360"/>
              </a:xfrm>
              <a:blipFill>
                <a:blip r:embed="rId2"/>
                <a:stretch>
                  <a:fillRect l="-1157" t="-1818" r="-14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A720-7E3D-4DA5-8976-DA8DCA438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28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5AED-F1ED-46ED-88BE-D11BBC62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Packet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5ABEF-2147-4FAF-82B7-6DEADA1F1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5999"/>
            <a:ext cx="9935420" cy="4366591"/>
          </a:xfrm>
        </p:spPr>
        <p:txBody>
          <a:bodyPr/>
          <a:lstStyle/>
          <a:p>
            <a:r>
              <a:rPr lang="en-IN" dirty="0"/>
              <a:t>Transmission and reception are done with an assumption that the synchronization at the receiver is perfect.</a:t>
            </a:r>
          </a:p>
          <a:p>
            <a:r>
              <a:rPr lang="en-IN" dirty="0"/>
              <a:t>For a higher data rate, the number of subcarriers increase which in turn reduce the subcarrier spacing for the same available BW.</a:t>
            </a:r>
          </a:p>
          <a:p>
            <a:r>
              <a:rPr lang="en-IN" dirty="0"/>
              <a:t>WLAN systems typically have to use so called "single shot" synchronization.</a:t>
            </a:r>
          </a:p>
          <a:p>
            <a:r>
              <a:rPr lang="en-IN" dirty="0"/>
              <a:t>Packet detection can be described as a binary hypothesis test.</a:t>
            </a:r>
          </a:p>
          <a:p>
            <a:r>
              <a:rPr lang="en-IN" dirty="0"/>
              <a:t>A better packet detector has lesser Probability of false alarms thereby saving the receiver's energy.</a:t>
            </a:r>
          </a:p>
          <a:p>
            <a:r>
              <a:rPr lang="en-IN" dirty="0"/>
              <a:t>Auto-correlation and Cross-correlation based Packet Detection perform better than RSE based Packet Detection, the algorithm required for RSE based detection is lightweight.</a:t>
            </a:r>
          </a:p>
        </p:txBody>
      </p:sp>
    </p:spTree>
    <p:extLst>
      <p:ext uri="{BB962C8B-B14F-4D97-AF65-F5344CB8AC3E}">
        <p14:creationId xmlns:p14="http://schemas.microsoft.com/office/powerpoint/2010/main" val="2193364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5AED-F1ED-46ED-88BE-D11BBC62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DOUBLE SLIDING WINDOW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07913B-CC7E-4A3A-AC49-D879640C37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76" y="1885371"/>
            <a:ext cx="4686300" cy="2663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862B2C-6EF1-4426-8066-BD6738A6A65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26" y="1885370"/>
            <a:ext cx="4673046" cy="26635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78953E7-05D8-4CCB-A26E-1F339F9A7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10876" y="4773169"/>
                <a:ext cx="9935420" cy="2084831"/>
              </a:xfrm>
            </p:spPr>
            <p:txBody>
              <a:bodyPr/>
              <a:lstStyle/>
              <a:p>
                <a:r>
                  <a:rPr lang="en-IN" dirty="0"/>
                  <a:t>In hypothesis H</a:t>
                </a:r>
                <a:r>
                  <a:rPr lang="en-IN" baseline="-25000" dirty="0"/>
                  <a:t>0</a:t>
                </a:r>
                <a:r>
                  <a:rPr lang="en-IN" dirty="0"/>
                  <a:t>, both forward and back window has noise of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I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IN" dirty="0"/>
                      <m:t>hypothesis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H</m:t>
                    </m:r>
                    <m:r>
                      <m:rPr>
                        <m:nor/>
                      </m:rPr>
                      <a:rPr lang="en-IN" b="0" i="0" baseline="-25000" dirty="0" smtClean="0"/>
                      <m:t>1</m:t>
                    </m:r>
                    <m:r>
                      <m:rPr>
                        <m:nor/>
                      </m:rPr>
                      <a:rPr lang="en-IN" dirty="0"/>
                      <m:t>, </m:t>
                    </m:r>
                    <m:r>
                      <m:rPr>
                        <m:nor/>
                      </m:rPr>
                      <a:rPr lang="en-IN" b="0" i="0" dirty="0" smtClean="0"/>
                      <m:t>the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forward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window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has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b="0" i="0" dirty="0" smtClean="0"/>
                      <m:t>signal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of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variance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r>
                      <m:rPr>
                        <m:nor/>
                      </m:rPr>
                      <a:rPr lang="en-IN" dirty="0"/>
                      <m:t>of</m:t>
                    </m:r>
                    <m:r>
                      <m:rPr>
                        <m:nor/>
                      </m:rPr>
                      <a:rPr lang="en-IN" dirty="0"/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IN" dirty="0"/>
                  <a:t> and back window has noise of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r>
                  <a:rPr lang="en-GB" dirty="0"/>
                  <a:t>We derive the expressions for threshold that optimizes detection for a given probability of false alarm (</a:t>
                </a:r>
                <a:r>
                  <a:rPr lang="en-GB" dirty="0" err="1"/>
                  <a:t>Neyman</a:t>
                </a:r>
                <a:r>
                  <a:rPr lang="en-GB" dirty="0"/>
                  <a:t> Pearson detector).</a:t>
                </a:r>
                <a:endParaRPr lang="en-IN" baseline="-250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78953E7-05D8-4CCB-A26E-1F339F9A7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0876" y="4773169"/>
                <a:ext cx="9935420" cy="2084831"/>
              </a:xfrm>
              <a:blipFill>
                <a:blip r:embed="rId4"/>
                <a:stretch>
                  <a:fillRect l="-368" t="-35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212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5AED-F1ED-46ED-88BE-D11BBC62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for packet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9A703B-47E1-41D0-BEB7-F48098F70D3E}"/>
              </a:ext>
            </a:extLst>
          </p:cNvPr>
          <p:cNvSpPr/>
          <p:nvPr/>
        </p:nvSpPr>
        <p:spPr>
          <a:xfrm>
            <a:off x="1024128" y="3594387"/>
            <a:ext cx="10982342" cy="2995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/* Variable description and initialisation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 &lt;- Pointer to input buffer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gap_size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&lt;- Gap between two windows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win_size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&lt;- Window size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 &lt;- length of input buffer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Sigma[0:N-1] &lt;- An array of size N that stores energy of a window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past[0:win_size-1] &lt;- Array that stores data from last buffer.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Output[0:N-1] &lt;- Pointer to output buffer.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*/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367FA09-DDA4-4407-8636-5E3DE5451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935420" cy="4366591"/>
          </a:xfrm>
        </p:spPr>
        <p:txBody>
          <a:bodyPr/>
          <a:lstStyle/>
          <a:p>
            <a:r>
              <a:rPr lang="en-IN" dirty="0"/>
              <a:t>The algorithm presented here is exclusively for sequential computers.</a:t>
            </a:r>
          </a:p>
          <a:p>
            <a:r>
              <a:rPr lang="en-IN" dirty="0"/>
              <a:t>The low-level interface nature of it makes it very easy to be converted into algorithm for parallel computers or even hardware.</a:t>
            </a:r>
          </a:p>
        </p:txBody>
      </p:sp>
    </p:spTree>
    <p:extLst>
      <p:ext uri="{BB962C8B-B14F-4D97-AF65-F5344CB8AC3E}">
        <p14:creationId xmlns:p14="http://schemas.microsoft.com/office/powerpoint/2010/main" val="2680993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5AED-F1ED-46ED-88BE-D11BBC62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for packet detection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00E2B-3B2A-435A-8BA0-17228F05AA9B}"/>
              </a:ext>
            </a:extLst>
          </p:cNvPr>
          <p:cNvSpPr/>
          <p:nvPr/>
        </p:nvSpPr>
        <p:spPr>
          <a:xfrm>
            <a:off x="896179" y="2084832"/>
            <a:ext cx="10399642" cy="3980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 (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first_loop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Sigma(win_size-1) = sum(p[0:win_size-1]);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For 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=0 to 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win_size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Sigma(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= Sigma[(i-1)%N] + p[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 – past[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output = sigma[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]/sigma[(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i-gap_size-win_size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)%N];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win_size:N-1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Sigma(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= Sigma(i-1) + p(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– p(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i-win_size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	output = sigma[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]/sigma[(</a:t>
            </a:r>
            <a:r>
              <a:rPr lang="en-GB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i-gap_size-win_size</a:t>
            </a: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)%N];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400"/>
              </a:spcAft>
            </a:pPr>
            <a:r>
              <a:rPr lang="en-GB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copy p[N-win_size:N-1] into past[0:win_size];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760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5AED-F1ED-46ED-88BE-D11BBC62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OF packet detection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8E61D-7615-414A-943F-A19B71EAFEB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7" r="8262"/>
          <a:stretch/>
        </p:blipFill>
        <p:spPr bwMode="auto">
          <a:xfrm>
            <a:off x="1645323" y="1814986"/>
            <a:ext cx="8477681" cy="50430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64942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BD8B-1949-4FFD-B3EA-8F2E16FF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IEEE 802.11n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F0D1-670B-4EC6-A4EE-A7B919633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demands for the wireless connections in high data rates has led development of Wireless Local Area Network (WLAN) technology.</a:t>
            </a:r>
          </a:p>
          <a:p>
            <a:r>
              <a:rPr lang="en-GB" dirty="0"/>
              <a:t>WLAN caters to the high-density demand with higher throughput and speed than the cellular network.</a:t>
            </a:r>
          </a:p>
          <a:p>
            <a:r>
              <a:rPr lang="en-GB" dirty="0"/>
              <a:t>IEEE 802.11 provides specifications for implementation of the WLAN. It is concerned with the Physical and the Media Access Control layer of the communication link.</a:t>
            </a:r>
          </a:p>
          <a:p>
            <a:r>
              <a:rPr lang="en-GB" dirty="0"/>
              <a:t>802.11n is an amendment to the 802.11 series with the amendment in 2009 being the most popular one.</a:t>
            </a:r>
          </a:p>
          <a:p>
            <a:r>
              <a:rPr lang="en-IN" dirty="0"/>
              <a:t>A major change in Wi-Fi came with the 802.11n as it brought MIMO keeping the legacy support.</a:t>
            </a:r>
          </a:p>
        </p:txBody>
      </p:sp>
    </p:spTree>
    <p:extLst>
      <p:ext uri="{BB962C8B-B14F-4D97-AF65-F5344CB8AC3E}">
        <p14:creationId xmlns:p14="http://schemas.microsoft.com/office/powerpoint/2010/main" val="749964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5AED-F1ED-46ED-88BE-D11BBC62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OF packet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54685-95B6-4513-97A3-3FAC7569529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r="7539" b="2958"/>
          <a:stretch/>
        </p:blipFill>
        <p:spPr bwMode="auto">
          <a:xfrm>
            <a:off x="0" y="2263736"/>
            <a:ext cx="5886365" cy="3394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1EBBB-025D-445A-AFBE-52B840C4155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1" r="8969"/>
          <a:stretch/>
        </p:blipFill>
        <p:spPr bwMode="auto">
          <a:xfrm>
            <a:off x="5884164" y="2084832"/>
            <a:ext cx="6202366" cy="3752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E633CE-1A04-4E6F-9F0B-EA89427FB29E}"/>
              </a:ext>
            </a:extLst>
          </p:cNvPr>
          <p:cNvSpPr/>
          <p:nvPr/>
        </p:nvSpPr>
        <p:spPr>
          <a:xfrm>
            <a:off x="2004822" y="5837198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ROC for SNR = -3dB.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23E2E-2AFE-4727-AB95-A7C270086BF5}"/>
              </a:ext>
            </a:extLst>
          </p:cNvPr>
          <p:cNvSpPr/>
          <p:nvPr/>
        </p:nvSpPr>
        <p:spPr>
          <a:xfrm>
            <a:off x="7875908" y="5837198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ROC for SNR = 0dB.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8342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DB99-791C-466B-B7D6-30F647F8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16B10-C1B2-494C-8ECC-BC745D2428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77934" y="119062"/>
            <a:ext cx="5495925" cy="6619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96F7774-5452-4A2D-9F4B-3672D3CD23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1961535"/>
                <a:ext cx="5495925" cy="477740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MIMO Modes</a:t>
                </a:r>
                <a:endParaRPr lang="en-IN" dirty="0"/>
              </a:p>
              <a:p>
                <a:pPr lvl="0"/>
                <a:r>
                  <a:rPr lang="en-US" dirty="0"/>
                  <a:t>Channel Models</a:t>
                </a:r>
                <a:endParaRPr lang="en-IN" dirty="0"/>
              </a:p>
              <a:p>
                <a:pPr lvl="0"/>
                <a:r>
                  <a:rPr lang="en-US" dirty="0"/>
                  <a:t>Waveforms</a:t>
                </a:r>
                <a:endParaRPr lang="en-IN" dirty="0"/>
              </a:p>
              <a:p>
                <a:pPr lvl="0"/>
                <a:r>
                  <a:rPr lang="en-US" dirty="0"/>
                  <a:t>Multiple streams</a:t>
                </a:r>
                <a:endParaRPr lang="en-IN" dirty="0"/>
              </a:p>
              <a:p>
                <a:pPr lvl="0"/>
                <a:r>
                  <a:rPr lang="en-US" dirty="0"/>
                  <a:t>Multiple transmit chains</a:t>
                </a:r>
                <a:endParaRPr lang="en-IN" dirty="0"/>
              </a:p>
              <a:p>
                <a:pPr lvl="0"/>
                <a:r>
                  <a:rPr lang="en-US" dirty="0"/>
                  <a:t>Multiple receive chains</a:t>
                </a:r>
                <a:endParaRPr lang="en-IN" dirty="0"/>
              </a:p>
              <a:p>
                <a:pPr lvl="0"/>
                <a:r>
                  <a:rPr lang="en-US" dirty="0"/>
                  <a:t>Constellation Mapping up to 1024QAM</a:t>
                </a:r>
                <a:endParaRPr lang="en-IN" dirty="0"/>
              </a:p>
              <a:p>
                <a:pPr lvl="0"/>
                <a:r>
                  <a:rPr lang="en-US" dirty="0"/>
                  <a:t>FEC and BCC with rates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496F7774-5452-4A2D-9F4B-3672D3CD23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1961535"/>
                <a:ext cx="5495925" cy="4777401"/>
              </a:xfrm>
              <a:blipFill>
                <a:blip r:embed="rId3"/>
                <a:stretch>
                  <a:fillRect l="-554" t="-15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2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DB99-791C-466B-B7D6-30F647F8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MODES - SISO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F85ED1-CFB3-425E-B810-B4AB5C2A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08" y="2084832"/>
            <a:ext cx="8888984" cy="40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65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DB99-791C-466B-B7D6-30F647F8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MODES - MRC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F85ED1-CFB3-425E-B810-B4AB5C2A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08" y="2084832"/>
            <a:ext cx="8888984" cy="4058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73C4ED-075F-4910-AF3D-87EB2608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08" y="2084832"/>
            <a:ext cx="9037801" cy="405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3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DB99-791C-466B-B7D6-30F647F8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MODES – V BLAST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F85ED1-CFB3-425E-B810-B4AB5C2A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08" y="2084832"/>
            <a:ext cx="8888984" cy="4058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E37096-9399-4D2C-B17B-C5FDF3C70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508" y="2084831"/>
            <a:ext cx="9014479" cy="40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55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DB99-791C-466B-B7D6-30F647F8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MODES – CODEBOOK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F85ED1-CFB3-425E-B810-B4AB5C2A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08" y="2084832"/>
            <a:ext cx="8888984" cy="4058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628CD7-27F6-4D9A-8B28-DC254B8B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12" y="2084832"/>
            <a:ext cx="9175208" cy="40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73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DB99-791C-466B-B7D6-30F647F8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MODES – STBC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F85ED1-CFB3-425E-B810-B4AB5C2A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08" y="2084832"/>
            <a:ext cx="8888984" cy="4058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36D19B-A5CC-4C69-A113-9B723573B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12" y="2084832"/>
            <a:ext cx="8965919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51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8DB99-791C-466B-B7D6-30F647F8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MIMO MODES – SVD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F85ED1-CFB3-425E-B810-B4AB5C2A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08" y="2084832"/>
            <a:ext cx="8888984" cy="4058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526AE6-8AA5-4D33-BF21-684FF502C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11" y="2070084"/>
            <a:ext cx="9262245" cy="407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31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7BF1-07F3-472B-84E0-F886B8C8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802.11ac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D5DA6-6457-412E-AE40-F42780CD23CC}"/>
              </a:ext>
            </a:extLst>
          </p:cNvPr>
          <p:cNvPicPr/>
          <p:nvPr/>
        </p:nvPicPr>
        <p:blipFill rotWithShape="1">
          <a:blip r:embed="rId2"/>
          <a:srcRect t="19588"/>
          <a:stretch/>
        </p:blipFill>
        <p:spPr bwMode="auto">
          <a:xfrm>
            <a:off x="3802462" y="585216"/>
            <a:ext cx="8389538" cy="12932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DD5F28-058A-4EA0-893A-467AD05C14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48978" y="1878465"/>
            <a:ext cx="5731510" cy="49726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585065-B278-452F-B63E-9166520E6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42" y="2855402"/>
            <a:ext cx="6194336" cy="301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2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7BF1-07F3-472B-84E0-F886B8C8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802.11ac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B62590-5E12-4D4F-9548-F401BC6BE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034" y="0"/>
            <a:ext cx="6700838" cy="6826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DAD4CB-CC9B-4A6A-963D-E6B169D4A4B4}"/>
                  </a:ext>
                </a:extLst>
              </p:cNvPr>
              <p:cNvSpPr txBox="1"/>
              <p:nvPr/>
            </p:nvSpPr>
            <p:spPr>
              <a:xfrm>
                <a:off x="811162" y="2219631"/>
                <a:ext cx="3655872" cy="2666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IN" sz="2400" i="1" dirty="0">
                    <a:latin typeface="Cambria Math" panose="02040503050406030204" pitchFamily="18" charset="0"/>
                  </a:rPr>
                  <a:t>MU-MIMO configuration: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𝑆𝑇𝑆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𝑆𝑇𝑆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 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𝑆𝑇𝑆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 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𝑇𝑋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IN" sz="2400" b="0" i="1" smtClean="0">
                              <a:latin typeface="Cambria Math" panose="02040503050406030204" pitchFamily="18" charset="0"/>
                            </a:rPr>
                            <m:t>, 1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N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, 2</m:t>
                          </m:r>
                        </m:sub>
                      </m:sSub>
                      <m:r>
                        <a:rPr lang="en-I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DAD4CB-CC9B-4A6A-963D-E6B169D4A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62" y="2219631"/>
                <a:ext cx="3655872" cy="2666436"/>
              </a:xfrm>
              <a:prstGeom prst="rect">
                <a:avLst/>
              </a:prstGeom>
              <a:blipFill>
                <a:blip r:embed="rId3"/>
                <a:stretch>
                  <a:fillRect l="-5000" t="-3425" b="-4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514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7BF1-07F3-472B-84E0-F886B8C8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Physical layer frame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56021F-6E31-413C-84BE-CC0B13D722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57" y="1688922"/>
            <a:ext cx="8209230" cy="51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31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7BF1-07F3-472B-84E0-F886B8C8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 MIMO -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29A329A-2715-4D8F-B5E8-D1F6CB0C4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084832"/>
                <a:ext cx="9720071" cy="4023360"/>
              </a:xfrm>
            </p:spPr>
            <p:txBody>
              <a:bodyPr/>
              <a:lstStyle/>
              <a:p>
                <a:r>
                  <a:rPr lang="en-IN" dirty="0"/>
                  <a:t>NDP is used to sound the channel.</a:t>
                </a:r>
              </a:p>
              <a:p>
                <a:r>
                  <a:rPr lang="en-IN" dirty="0"/>
                  <a:t>The users feedback their V matrices after SVD.</a:t>
                </a:r>
              </a:p>
              <a:p>
                <a:r>
                  <a:rPr lang="en-IN" dirty="0"/>
                  <a:t>The AP forms precoder matrix using the following equation.</a:t>
                </a:r>
              </a:p>
              <a:p>
                <a:endParaRPr lang="en-IN" dirty="0"/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I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𝑢𝑠𝑒𝑟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  <a:p>
                <a:pPr marL="128016" lvl="1" indent="0">
                  <a:buNone/>
                </a:pPr>
                <a:endParaRPr lang="en-IN" i="1" dirty="0"/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𝑄𝑃</m:t>
                      </m:r>
                    </m:oMath>
                  </m:oMathPara>
                </a14:m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29A329A-2715-4D8F-B5E8-D1F6CB0C4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084832"/>
                <a:ext cx="9720071" cy="4023360"/>
              </a:xfrm>
              <a:blipFill>
                <a:blip r:embed="rId2"/>
                <a:stretch>
                  <a:fillRect l="-314" t="-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722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A7BF1-07F3-472B-84E0-F886B8C8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 MIMO – CHANNEL INVERSION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29A329A-2715-4D8F-B5E8-D1F6CB0C40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4128" y="2084831"/>
                <a:ext cx="9720071" cy="4419207"/>
              </a:xfrm>
            </p:spPr>
            <p:txBody>
              <a:bodyPr>
                <a:normAutofit/>
              </a:bodyPr>
              <a:lstStyle/>
              <a:p>
                <a:r>
                  <a:rPr lang="en-IN" dirty="0"/>
                  <a:t>Applicable only for </a:t>
                </a:r>
                <a:r>
                  <a:rPr lang="en-IN" dirty="0" err="1"/>
                  <a:t>N</a:t>
                </a:r>
                <a:r>
                  <a:rPr lang="en-IN" baseline="-25000" dirty="0" err="1"/>
                  <a:t>ss</a:t>
                </a:r>
                <a:r>
                  <a:rPr lang="en-IN" baseline="-25000" dirty="0"/>
                  <a:t>, I</a:t>
                </a:r>
                <a:r>
                  <a:rPr lang="en-IN" dirty="0"/>
                  <a:t> = N</a:t>
                </a:r>
                <a:r>
                  <a:rPr lang="en-IN" baseline="-25000" dirty="0"/>
                  <a:t>RX, </a:t>
                </a:r>
                <a:r>
                  <a:rPr lang="en-IN" baseline="-25000" dirty="0" err="1"/>
                  <a:t>i</a:t>
                </a:r>
                <a:r>
                  <a:rPr lang="en-IN" dirty="0"/>
                  <a:t> = 1.</a:t>
                </a:r>
              </a:p>
              <a:p>
                <a:r>
                  <a:rPr lang="en-IN" dirty="0"/>
                  <a:t>NDP is used to sound the channel.</a:t>
                </a:r>
              </a:p>
              <a:p>
                <a:r>
                  <a:rPr lang="en-IN" dirty="0"/>
                  <a:t>The users feedback their H estimate matrices after channel estimation.</a:t>
                </a:r>
              </a:p>
              <a:p>
                <a:r>
                  <a:rPr lang="en-IN" dirty="0"/>
                  <a:t>The AP forms precoder matrix using the following equation.</a:t>
                </a:r>
              </a:p>
              <a:p>
                <a:endParaRPr lang="en-IN" dirty="0"/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I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I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I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𝑢𝑠𝑒𝑟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i="1" dirty="0"/>
              </a:p>
              <a:p>
                <a:pPr marL="128016" lvl="1" indent="0">
                  <a:buNone/>
                </a:pPr>
                <a:endParaRPr lang="en-IN" i="1" dirty="0"/>
              </a:p>
              <a:p>
                <a:pPr marL="12801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629A329A-2715-4D8F-B5E8-D1F6CB0C40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4128" y="2084831"/>
                <a:ext cx="9720071" cy="4419207"/>
              </a:xfrm>
              <a:blipFill>
                <a:blip r:embed="rId2"/>
                <a:stretch>
                  <a:fillRect l="-314" t="-16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7217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622B-730C-49B0-A6A9-89A538444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MU-MIMO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C84E4-7FF5-42AF-A3F9-AC05471424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r="7600"/>
          <a:stretch/>
        </p:blipFill>
        <p:spPr bwMode="auto">
          <a:xfrm>
            <a:off x="1973944" y="1524683"/>
            <a:ext cx="8244112" cy="45997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2F1940-3DD3-4EB9-A156-21B6BC03753D}"/>
              </a:ext>
            </a:extLst>
          </p:cNvPr>
          <p:cNvSpPr/>
          <p:nvPr/>
        </p:nvSpPr>
        <p:spPr>
          <a:xfrm>
            <a:off x="2620296" y="6124418"/>
            <a:ext cx="69514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SNR vs BER curve using QPSK for MU-MIMO system with two users.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1183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B4810-8021-453D-B7DE-A371765E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Massive </a:t>
            </a:r>
            <a:r>
              <a:rPr lang="en-IN" dirty="0" err="1"/>
              <a:t>mimo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2A585-322C-4FDC-8DC9-9CC87FE21FE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r="7933"/>
          <a:stretch/>
        </p:blipFill>
        <p:spPr bwMode="auto">
          <a:xfrm>
            <a:off x="1662977" y="1496955"/>
            <a:ext cx="8442373" cy="4775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6454EA-8824-4AE8-A8F1-4B3773C71A07}"/>
              </a:ext>
            </a:extLst>
          </p:cNvPr>
          <p:cNvSpPr/>
          <p:nvPr/>
        </p:nvSpPr>
        <p:spPr>
          <a:xfrm>
            <a:off x="2948104" y="6272784"/>
            <a:ext cx="5872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SNR vs BER curve using 16-QAM for massive-MIMO 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053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0056F-547E-48A9-BA2E-C09C7FB4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802.11n Implementation on NI-USRP</a:t>
            </a:r>
          </a:p>
        </p:txBody>
      </p:sp>
      <p:pic>
        <p:nvPicPr>
          <p:cNvPr id="4" name="SISO_transmission">
            <a:hlinkClick r:id="" action="ppaction://media"/>
            <a:extLst>
              <a:ext uri="{FF2B5EF4-FFF2-40B4-BE49-F238E27FC236}">
                <a16:creationId xmlns:a16="http://schemas.microsoft.com/office/drawing/2014/main" id="{E0E6DFE4-A029-4348-BDB2-149A450AC30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800" end="2090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4127" y="1770048"/>
            <a:ext cx="9782361" cy="5087952"/>
          </a:xfrm>
        </p:spPr>
      </p:pic>
      <p:pic>
        <p:nvPicPr>
          <p:cNvPr id="5" name="20180415_122625">
            <a:hlinkClick r:id="" action="ppaction://media"/>
            <a:extLst>
              <a:ext uri="{FF2B5EF4-FFF2-40B4-BE49-F238E27FC236}">
                <a16:creationId xmlns:a16="http://schemas.microsoft.com/office/drawing/2014/main" id="{31CC5546-735B-4DA2-9BC8-F95B7A3D49C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98303" y="1770048"/>
            <a:ext cx="8971722" cy="50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1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3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694-1650-4436-8C75-F7A30C44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4B568-3F23-4A8A-B1DF-F935E916DD7A}"/>
              </a:ext>
            </a:extLst>
          </p:cNvPr>
          <p:cNvSpPr/>
          <p:nvPr/>
        </p:nvSpPr>
        <p:spPr>
          <a:xfrm>
            <a:off x="1024127" y="2084832"/>
            <a:ext cx="1029322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IN" dirty="0"/>
              <a:t>1. IEEE P802.11n, Part 11: Wireless LAN Medium Access Control (MAC) and Physical Layer (PHY) Specifications: Enhancements for Higher Throughput. 2009 </a:t>
            </a:r>
          </a:p>
          <a:p>
            <a:pPr algn="just">
              <a:spcAft>
                <a:spcPts val="600"/>
              </a:spcAft>
            </a:pPr>
            <a:r>
              <a:rPr lang="en-IN" dirty="0"/>
              <a:t>2. Eldad </a:t>
            </a:r>
            <a:r>
              <a:rPr lang="en-IN" dirty="0" err="1"/>
              <a:t>Perahia</a:t>
            </a:r>
            <a:r>
              <a:rPr lang="en-IN" dirty="0"/>
              <a:t> &amp; Robert Stacey, “Next Generation Wireless LANs. Throughput, Robustness and Reliability in 802.11n”, Cambridge University Press, 2008. </a:t>
            </a:r>
          </a:p>
          <a:p>
            <a:pPr algn="just">
              <a:spcAft>
                <a:spcPts val="600"/>
              </a:spcAft>
            </a:pPr>
            <a:r>
              <a:rPr lang="en-IN" dirty="0"/>
              <a:t>3. Wireless LAN Medium Access Control (MAC) and Physical Layer (PHY) Specifications: Enhancements for Very High Throughput for Operation in Bands below 6GHz, IEEE P802.11ac/D1.0 Std., Jan. 2011 </a:t>
            </a:r>
          </a:p>
          <a:p>
            <a:pPr algn="just">
              <a:spcAft>
                <a:spcPts val="600"/>
              </a:spcAft>
            </a:pPr>
            <a:r>
              <a:rPr lang="en-IN" dirty="0"/>
              <a:t>4. R. G. </a:t>
            </a:r>
            <a:r>
              <a:rPr lang="en-IN" dirty="0" err="1"/>
              <a:t>Gallager</a:t>
            </a:r>
            <a:r>
              <a:rPr lang="en-IN" dirty="0"/>
              <a:t>, “Low-density parity-check code,” IRE Trans. Inform. Theory, vol. IT-8, pp. 21-28, Jan. 1962. </a:t>
            </a:r>
          </a:p>
          <a:p>
            <a:pPr algn="just">
              <a:spcAft>
                <a:spcPts val="600"/>
              </a:spcAft>
            </a:pPr>
            <a:r>
              <a:rPr lang="en-IN" dirty="0"/>
              <a:t>5. S. M. </a:t>
            </a:r>
            <a:r>
              <a:rPr lang="en-IN" dirty="0" err="1"/>
              <a:t>Alamouti</a:t>
            </a:r>
            <a:r>
              <a:rPr lang="en-IN" dirty="0"/>
              <a:t>, “A Simple Transmit Diversity Technique for Wireless Communications”, IEEE JSAC, vol. 16, no. 8, Oct. 1998, pp.1451-58 </a:t>
            </a:r>
          </a:p>
          <a:p>
            <a:pPr algn="just">
              <a:spcAft>
                <a:spcPts val="600"/>
              </a:spcAft>
            </a:pPr>
            <a:r>
              <a:rPr lang="en-IN" dirty="0"/>
              <a:t>6. A.A.M. Saleh and R.A. Valenzuela, “A statistical model for indoor multipath propagation,” </a:t>
            </a:r>
            <a:r>
              <a:rPr lang="en-IN" i="1" dirty="0"/>
              <a:t>IEEE J. Select. Areas </a:t>
            </a:r>
            <a:r>
              <a:rPr lang="en-IN" i="1" dirty="0" err="1"/>
              <a:t>Commun</a:t>
            </a:r>
            <a:r>
              <a:rPr lang="en-IN" i="1" dirty="0"/>
              <a:t>.</a:t>
            </a:r>
            <a:r>
              <a:rPr lang="en-IN" dirty="0"/>
              <a:t>, vol. 5, 1987, pp. 128-137. </a:t>
            </a:r>
          </a:p>
          <a:p>
            <a:pPr algn="just">
              <a:spcAft>
                <a:spcPts val="600"/>
              </a:spcAft>
            </a:pPr>
            <a:r>
              <a:rPr lang="en-IN" dirty="0"/>
              <a:t>7. J. </a:t>
            </a:r>
            <a:r>
              <a:rPr lang="en-IN" dirty="0" err="1"/>
              <a:t>Heiskala</a:t>
            </a:r>
            <a:r>
              <a:rPr lang="en-IN" dirty="0"/>
              <a:t> &amp; J. Terry, “OFDM Wireless LANs: A Theoretical and Practical Guide”, 2nd ed. </a:t>
            </a:r>
            <a:r>
              <a:rPr lang="en-IN" dirty="0" err="1"/>
              <a:t>Sams</a:t>
            </a:r>
            <a:r>
              <a:rPr lang="en-IN" dirty="0"/>
              <a:t> Publishing, July 2001. </a:t>
            </a:r>
          </a:p>
        </p:txBody>
      </p:sp>
    </p:spTree>
    <p:extLst>
      <p:ext uri="{BB962C8B-B14F-4D97-AF65-F5344CB8AC3E}">
        <p14:creationId xmlns:p14="http://schemas.microsoft.com/office/powerpoint/2010/main" val="1419385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F694-1650-4436-8C75-F7A30C44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74B568-3F23-4A8A-B1DF-F935E916DD7A}"/>
              </a:ext>
            </a:extLst>
          </p:cNvPr>
          <p:cNvSpPr/>
          <p:nvPr/>
        </p:nvSpPr>
        <p:spPr>
          <a:xfrm>
            <a:off x="1024127" y="2084832"/>
            <a:ext cx="10293229" cy="380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8. M. I. Rahman, </a:t>
            </a:r>
            <a:r>
              <a:rPr lang="en-IN" dirty="0" err="1"/>
              <a:t>Suvra</a:t>
            </a:r>
            <a:r>
              <a:rPr lang="en-IN" dirty="0"/>
              <a:t> Sekhar Das, Frank H.P </a:t>
            </a:r>
            <a:r>
              <a:rPr lang="en-IN" dirty="0" err="1"/>
              <a:t>Fitzek</a:t>
            </a:r>
            <a:r>
              <a:rPr lang="en-IN" dirty="0"/>
              <a:t>, “OFDM Based WLAN Systems", Technical Report R-04-1002; v1.2, ISBN 87-90834-43-7, ISSN 0908-1224, Aalborg University, Denmark , February 2005. </a:t>
            </a:r>
          </a:p>
          <a:p>
            <a:pPr>
              <a:spcAft>
                <a:spcPts val="600"/>
              </a:spcAft>
            </a:pPr>
            <a:r>
              <a:rPr lang="en-IN" dirty="0"/>
              <a:t>9. T. </a:t>
            </a:r>
            <a:r>
              <a:rPr lang="en-IN" dirty="0" err="1"/>
              <a:t>Schmidl</a:t>
            </a:r>
            <a:r>
              <a:rPr lang="en-IN" dirty="0"/>
              <a:t> and D. Cox, “Robust frequency and timing synchronization for OFDM," IEEE Trans. </a:t>
            </a:r>
            <a:r>
              <a:rPr lang="en-IN" dirty="0" err="1"/>
              <a:t>Commun</a:t>
            </a:r>
            <a:r>
              <a:rPr lang="en-IN" dirty="0"/>
              <a:t>., vol. 45, pp. 1613{1621, Dec. 997. </a:t>
            </a:r>
          </a:p>
          <a:p>
            <a:pPr>
              <a:spcAft>
                <a:spcPts val="600"/>
              </a:spcAft>
            </a:pPr>
            <a:r>
              <a:rPr lang="en-IN" dirty="0"/>
              <a:t>10. Steven M. Kay, “Fundamentals of Statistical Signal Processing”, Volume II, Indian Edition, Pearson Publications. </a:t>
            </a:r>
          </a:p>
          <a:p>
            <a:pPr>
              <a:spcAft>
                <a:spcPts val="600"/>
              </a:spcAft>
            </a:pPr>
            <a:r>
              <a:rPr lang="en-IN" dirty="0"/>
              <a:t>11. Joshi Shailesh A, 14EE10023,”WLAN 802.11 Frame Detector Design”, Electrical Engineering Department, Work done during the 8th semester </a:t>
            </a:r>
            <a:r>
              <a:rPr lang="en-IN" dirty="0" err="1"/>
              <a:t>B.Tech</a:t>
            </a:r>
            <a:r>
              <a:rPr lang="en-IN" dirty="0"/>
              <a:t> project in the spring semester 2018 under the guidance of Prof. </a:t>
            </a:r>
            <a:r>
              <a:rPr lang="en-IN" dirty="0" err="1"/>
              <a:t>Suvra</a:t>
            </a:r>
            <a:r>
              <a:rPr lang="en-IN" dirty="0"/>
              <a:t> Sekhar Das. </a:t>
            </a:r>
          </a:p>
          <a:p>
            <a:pPr>
              <a:spcAft>
                <a:spcPts val="600"/>
              </a:spcAft>
            </a:pPr>
            <a:r>
              <a:rPr lang="en-IN" dirty="0"/>
              <a:t>12. White Paper: LTE Release 12 “LTE Transmission Modes and Beamforming” </a:t>
            </a:r>
          </a:p>
          <a:p>
            <a:pPr>
              <a:spcAft>
                <a:spcPts val="600"/>
              </a:spcAft>
            </a:pPr>
            <a:r>
              <a:rPr lang="en-IN" dirty="0"/>
              <a:t>13. G. J. Foschini, “Layered space-time architecture for wireless communication in a fading environment when using multi-element antennas,” Bell labs technical journal, vol. 1, no. 2, pp. 41–59, 1996. </a:t>
            </a:r>
          </a:p>
        </p:txBody>
      </p:sp>
    </p:spTree>
    <p:extLst>
      <p:ext uri="{BB962C8B-B14F-4D97-AF65-F5344CB8AC3E}">
        <p14:creationId xmlns:p14="http://schemas.microsoft.com/office/powerpoint/2010/main" val="4078671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1B491-03D8-41C9-B7D2-9426B512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BE8B0-2A23-4B09-9F52-5C97A566D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ABHINAV KUMAR VERMA</a:t>
            </a:r>
          </a:p>
          <a:p>
            <a:r>
              <a:rPr lang="en-IN" dirty="0"/>
              <a:t>14EC34002</a:t>
            </a:r>
          </a:p>
          <a:p>
            <a:endParaRPr lang="en-IN" dirty="0"/>
          </a:p>
          <a:p>
            <a:r>
              <a:rPr lang="en-IN" dirty="0"/>
              <a:t>DEPARTMENT OF ELECTRONICS AND ELECTRICAL COMMUNCIATIONS</a:t>
            </a:r>
          </a:p>
          <a:p>
            <a:r>
              <a:rPr lang="en-IN" dirty="0"/>
              <a:t>INDIAN INSTITUTE OF TECHNOLOGY, KHARAGPUR</a:t>
            </a:r>
          </a:p>
        </p:txBody>
      </p:sp>
    </p:spTree>
    <p:extLst>
      <p:ext uri="{BB962C8B-B14F-4D97-AF65-F5344CB8AC3E}">
        <p14:creationId xmlns:p14="http://schemas.microsoft.com/office/powerpoint/2010/main" val="109468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4985-0EE5-4E81-A79A-342CF92BC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802.11n PHY layer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1A1DC-A009-4A78-8D2C-F45E2D600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3C9C601-F389-4A76-B945-92B409C3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393" y="1793963"/>
            <a:ext cx="7629542" cy="454780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3EE6127-E61A-4D6A-8770-95EA8808D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07" y="1834752"/>
            <a:ext cx="7352710" cy="50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56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0.31289 -0.13172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C719-5357-41A6-9F4B-4BB412AD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SS, STS and transmit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5AD21-DDD2-4047-A15B-F2BF72A04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46104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Spatial Stream: </a:t>
            </a:r>
            <a:r>
              <a:rPr lang="en-GB" dirty="0"/>
              <a:t>It refers to the number of data streams that have to be modulation using constellation mapper. Essentially N</a:t>
            </a:r>
            <a:r>
              <a:rPr lang="en-GB" baseline="-25000" dirty="0"/>
              <a:t>SS</a:t>
            </a:r>
            <a:r>
              <a:rPr lang="en-GB" dirty="0"/>
              <a:t> spatial streams mean an increment of N</a:t>
            </a:r>
            <a:r>
              <a:rPr lang="en-GB" baseline="-25000" dirty="0"/>
              <a:t>SS</a:t>
            </a:r>
            <a:r>
              <a:rPr lang="en-GB" dirty="0"/>
              <a:t> times in the data rate.</a:t>
            </a:r>
          </a:p>
          <a:p>
            <a:r>
              <a:rPr lang="en-IN" dirty="0"/>
              <a:t>Space Time Stream: It refers to the number of spatial streams on which </a:t>
            </a:r>
            <a:r>
              <a:rPr lang="en-IN" dirty="0" err="1"/>
              <a:t>Alamouti</a:t>
            </a:r>
            <a:r>
              <a:rPr lang="en-IN" dirty="0"/>
              <a:t> scheme has been applied. So, if N</a:t>
            </a:r>
            <a:r>
              <a:rPr lang="en-IN" baseline="-25000" dirty="0"/>
              <a:t>STBC</a:t>
            </a:r>
            <a:r>
              <a:rPr lang="en-IN" dirty="0"/>
              <a:t> spatial stream undergoes </a:t>
            </a:r>
            <a:r>
              <a:rPr lang="en-IN" dirty="0" err="1"/>
              <a:t>Alamouti</a:t>
            </a:r>
            <a:r>
              <a:rPr lang="en-IN" dirty="0"/>
              <a:t> scheme, then we have N</a:t>
            </a:r>
            <a:r>
              <a:rPr lang="en-IN" baseline="-25000" dirty="0"/>
              <a:t>SS</a:t>
            </a:r>
            <a:r>
              <a:rPr lang="en-IN" dirty="0"/>
              <a:t> = N</a:t>
            </a:r>
            <a:r>
              <a:rPr lang="en-IN" baseline="-25000" dirty="0"/>
              <a:t>STS</a:t>
            </a:r>
            <a:r>
              <a:rPr lang="en-IN" dirty="0"/>
              <a:t> + N</a:t>
            </a:r>
            <a:r>
              <a:rPr lang="en-IN" baseline="-25000" dirty="0"/>
              <a:t>STBC</a:t>
            </a:r>
            <a:r>
              <a:rPr lang="en-IN" dirty="0"/>
              <a:t>.</a:t>
            </a:r>
          </a:p>
          <a:p>
            <a:r>
              <a:rPr lang="en-IN" dirty="0"/>
              <a:t>Transmit Chain: The transmit chain refers to the number of antennae that will be used to transmit space time streams. A precoder matrix is used to map the space time stream on transmit chains.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6024-7261-4439-B7D2-5BCAF7473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183" y="72222"/>
            <a:ext cx="4744276" cy="327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3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0C719-5357-41A6-9F4B-4BB412AD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RECEIVER 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5FE53-6FDF-46C8-A95E-FD23C8960F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00359"/>
            <a:ext cx="9472248" cy="30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23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60F9-32CD-4703-9DB1-FF54AA62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Low Density Parity Check codes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C9D587-2633-4C98-9F41-DCDB864B7A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LDPC codes were invented by R. G. </a:t>
                </a:r>
                <a:r>
                  <a:rPr lang="en-IN" dirty="0" err="1"/>
                  <a:t>Gallager</a:t>
                </a:r>
                <a:r>
                  <a:rPr lang="en-IN" dirty="0"/>
                  <a:t> in his Ph.D. dissertation at M.I.T. in 1960.</a:t>
                </a:r>
              </a:p>
              <a:p>
                <a:r>
                  <a:rPr lang="en-IN" dirty="0"/>
                  <a:t>It was neglected for long time as the technology needed for implementation wasn’t available. However, LDPC is very relevant with modern technology.</a:t>
                </a:r>
              </a:p>
              <a:p>
                <a:r>
                  <a:rPr lang="en-IN" dirty="0"/>
                  <a:t>Two crucial features of LDPC are:</a:t>
                </a:r>
              </a:p>
              <a:p>
                <a:pPr lvl="1"/>
                <a:r>
                  <a:rPr lang="en-IN" sz="2200" dirty="0"/>
                  <a:t>Parity Check: LDPC code is always associated with a parity check matrix, denoted by H which satisfied the equation.</a:t>
                </a:r>
              </a:p>
              <a:p>
                <a:pPr marL="128016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I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sz="22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200" dirty="0"/>
              </a:p>
              <a:p>
                <a:pPr lvl="1"/>
                <a:r>
                  <a:rPr lang="en-IN" sz="2200" dirty="0"/>
                  <a:t>Low density: The parity check matrix ‘H’ is always sparse. This is to ensure the complexity of LDPC encoding and decoding remains low.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1C9D587-2633-4C98-9F41-DCDB864B7A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13" t="-1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966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C882-0C33-4337-9686-C21192ED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Tanner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7C8F6-119C-4068-8783-92F0E8E32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LDPC codes can also be represented by a bipartite Tanner graph, which was proposed by Tanner in 1981.</a:t>
            </a:r>
          </a:p>
          <a:p>
            <a:r>
              <a:rPr lang="en-GB" dirty="0"/>
              <a:t>The Tanner graph consists of two sets of vertices: </a:t>
            </a:r>
          </a:p>
          <a:p>
            <a:pPr lvl="1"/>
            <a:r>
              <a:rPr lang="en-GB" sz="2200" dirty="0"/>
              <a:t>n vertices for the codeword bits (also called variable nodes) </a:t>
            </a:r>
          </a:p>
          <a:p>
            <a:pPr lvl="1"/>
            <a:r>
              <a:rPr lang="en-GB" sz="2200"/>
              <a:t>r </a:t>
            </a:r>
            <a:r>
              <a:rPr lang="en-GB" sz="2200" dirty="0"/>
              <a:t>vertices for the parity-check equations (called check nodes).</a:t>
            </a:r>
          </a:p>
          <a:p>
            <a:pPr lvl="1"/>
            <a:r>
              <a:rPr lang="en-IN" sz="2200" dirty="0"/>
              <a:t>An edge joins a variable node to a check node if that bit is included in the corresponding parity-check equation.</a:t>
            </a:r>
          </a:p>
          <a:p>
            <a:pPr marL="128016" lvl="1" indent="0">
              <a:buNone/>
            </a:pPr>
            <a:r>
              <a:rPr lang="en-IN" sz="2200" dirty="0"/>
              <a:t>The number of edges in the Tanner graph is equal to the number of ones in the parity-check matrix.</a:t>
            </a:r>
          </a:p>
        </p:txBody>
      </p:sp>
    </p:spTree>
    <p:extLst>
      <p:ext uri="{BB962C8B-B14F-4D97-AF65-F5344CB8AC3E}">
        <p14:creationId xmlns:p14="http://schemas.microsoft.com/office/powerpoint/2010/main" val="14679150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114</TotalTime>
  <Words>2233</Words>
  <Application>Microsoft Office PowerPoint</Application>
  <PresentationFormat>Widescreen</PresentationFormat>
  <Paragraphs>250</Paragraphs>
  <Slides>47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Cambria Math</vt:lpstr>
      <vt:lpstr>Courier New</vt:lpstr>
      <vt:lpstr>Times New Roman</vt:lpstr>
      <vt:lpstr>Tw Cen MT</vt:lpstr>
      <vt:lpstr>Tw Cen MT Condensed</vt:lpstr>
      <vt:lpstr>Wingdings 3</vt:lpstr>
      <vt:lpstr>Integral</vt:lpstr>
      <vt:lpstr>Multi-user mimo-ofdm modem</vt:lpstr>
      <vt:lpstr>CONTENT</vt:lpstr>
      <vt:lpstr>IEEE 802.11n</vt:lpstr>
      <vt:lpstr>Physical layer frame format</vt:lpstr>
      <vt:lpstr>802.11n PHY layer architecture</vt:lpstr>
      <vt:lpstr>SS, STS and transmit chain</vt:lpstr>
      <vt:lpstr>RECEIVER ARCHITECTURE</vt:lpstr>
      <vt:lpstr>Low Density Parity Check codes</vt:lpstr>
      <vt:lpstr>Tanner graph</vt:lpstr>
      <vt:lpstr>Tanner graph</vt:lpstr>
      <vt:lpstr>Generator matrix</vt:lpstr>
      <vt:lpstr>SUM Product algorithm</vt:lpstr>
      <vt:lpstr>802.11n specified ldpc code</vt:lpstr>
      <vt:lpstr>Multiple input multiple output</vt:lpstr>
      <vt:lpstr>RAYLEIGH FADING CHANNEL</vt:lpstr>
      <vt:lpstr>MIMO CHANNEL MODELS</vt:lpstr>
      <vt:lpstr>MIMO CHANNEL ESTIMATION</vt:lpstr>
      <vt:lpstr>MIMO Channel Estimation</vt:lpstr>
      <vt:lpstr>MIMO Channel ESTIMATION</vt:lpstr>
      <vt:lpstr>MIMO Channel EQUALISATION</vt:lpstr>
      <vt:lpstr>MIMO Channel EQUALISATION</vt:lpstr>
      <vt:lpstr>CAPACITY ANALYSIS FOR CODEBOOK</vt:lpstr>
      <vt:lpstr>CAPACITY ANALYSIS FOR CODEBOOK</vt:lpstr>
      <vt:lpstr>OBSERVATIONS</vt:lpstr>
      <vt:lpstr>Packet detection</vt:lpstr>
      <vt:lpstr>DOUBLE SLIDING WINDOW</vt:lpstr>
      <vt:lpstr>Algorithm for packet detection</vt:lpstr>
      <vt:lpstr>Algorithm for packet detection</vt:lpstr>
      <vt:lpstr>SIMULATION OF packet detection</vt:lpstr>
      <vt:lpstr>SIMULATION OF packet detection</vt:lpstr>
      <vt:lpstr>SIMULATOR</vt:lpstr>
      <vt:lpstr>MIMO MODES - SISO</vt:lpstr>
      <vt:lpstr>MIMO MODES - MRC</vt:lpstr>
      <vt:lpstr>MIMO MODES – V BLAST</vt:lpstr>
      <vt:lpstr>MIMO MODES – CODEBOOK</vt:lpstr>
      <vt:lpstr>MIMO MODES – STBC</vt:lpstr>
      <vt:lpstr>MIMO MODES – SVD</vt:lpstr>
      <vt:lpstr>802.11ac</vt:lpstr>
      <vt:lpstr>802.11ac</vt:lpstr>
      <vt:lpstr>MU MIMO - SVD</vt:lpstr>
      <vt:lpstr>MU MIMO – CHANNEL INVERSION</vt:lpstr>
      <vt:lpstr>MU-MIMO</vt:lpstr>
      <vt:lpstr>Massive mimo</vt:lpstr>
      <vt:lpstr>802.11n Implementation on NI-USRP</vt:lpstr>
      <vt:lpstr>References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Multi-user mimo-ofdm modem</dc:title>
  <dc:creator>Abhinav Kumar Verma</dc:creator>
  <cp:lastModifiedBy>Abhinav Kumar Verma</cp:lastModifiedBy>
  <cp:revision>18</cp:revision>
  <dcterms:created xsi:type="dcterms:W3CDTF">2019-05-01T16:41:15Z</dcterms:created>
  <dcterms:modified xsi:type="dcterms:W3CDTF">2019-05-02T20:03:10Z</dcterms:modified>
</cp:coreProperties>
</file>